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6" r:id="rId6"/>
    <p:sldId id="265" r:id="rId7"/>
    <p:sldId id="267" r:id="rId8"/>
    <p:sldId id="261" r:id="rId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7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8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796D26E-57A4-4FD3-9D4F-823ACBDE9B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BF2BDFEA-0582-417F-B570-DC5940BA2F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29BF788-E76A-461F-8A46-8E76AD60F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2019. 10. 31.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63A1FC0-D5DF-4339-85B4-BBDA06C90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8768FBB-1B8D-4A12-A546-5929C0D83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1612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F0D8FFC-663B-40CB-A5AC-9DF85B7E0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A4AADD14-7D7A-4FCC-9DA4-4C2F7E2FB3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5FDB559-66E4-4A8B-A77D-84576DBDB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2019. 10. 31.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7F50792-F174-484B-B76A-9C28EC852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404B710-F38C-4C2C-9B41-7E29632F2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2572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E78FB40E-B3D3-40E0-8E38-34D703D0E5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63F5BF86-0974-48D5-9BC9-6219F5A8DE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9747665-6152-4E29-9F9B-54444CC92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2019. 10. 31.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28F07B3-D965-4504-B9D3-08645B4BD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6CCE5DD-C1CA-406D-809E-58599166F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86282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3B0435F-8AE8-4C4B-9C75-EC5CEFFEC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502AE07-EB83-42B9-B6AC-82EFB79C22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0C67FD5-1A5A-49A7-B5C1-E0CCCEEF8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2019. 10. 31.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66DCD5B-FFB8-4D2F-A022-01F1C232B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877F2F6-35DF-4EC6-A75C-8C0064412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87906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4525106-EF39-49EC-A810-C7436B2D1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02771D9-DBC6-4594-B6A8-811AE7C06D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2A1D29D-7BDA-4559-B5E4-5EA5A6521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2019. 10. 31.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92D22ED-A364-442B-AA12-401F25097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5755748-7BB3-43EF-943F-0150A9278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734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58B4A3E-92E4-41EF-A0D3-7EA5EC637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7A3DEC2-D132-467F-A6F4-07DD1D5F10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5EC223D8-2932-4337-8725-E16669A0BE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1EE9F747-C7C1-41FE-88F6-406C19898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2019. 10. 31.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B6FE4A25-9CFD-4F01-BF61-A7C4B7E04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7C6BDA5-B6D1-45D6-8497-BA3842E7E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2040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DCE9DFC-0FB6-435E-B401-D66A303BE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03522D42-23B1-4152-8850-F41B9CD934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E430030D-0BED-4701-8AC6-25E6C79C7D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84373A4A-E2F1-4485-A532-707FFCF6D9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5F019E7F-89A3-4884-B8B9-57EB00AD4A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ECED07A8-2FD6-4FC7-A825-CB09E9014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2019. 10. 31.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7359E387-B884-4871-937E-6F6F683DF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5D775125-779B-4CAB-A578-5316C69E9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7381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DD0323B-67C7-454B-8502-BC4DC6E6D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231D38A3-5FB2-4803-8CAE-61E11CB0E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2019. 10. 31.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DFA2314C-2B16-4B0D-9EB2-163BBB2DF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4401FAD1-6789-44BA-BE4B-8FDB638DF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9301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2681D38F-5EB2-4E22-A067-DC352EF29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2019. 10. 31.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27FBC63F-81C8-4384-B918-52D574805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18AD97C2-9D1C-4546-B72F-B2BE865D2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2166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6DFB74D-60D5-493B-B116-D8FB86E4D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0C59979-41B8-4418-9D1C-7A550B12F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185B4701-CE56-48A7-8B5F-4D2C830626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198FD44E-0962-4A87-A156-40429E304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2019. 10. 31.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F96C190A-1B8C-48DA-A33A-19EE61785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4A406CF4-F919-4FD9-AB64-654BAB251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850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8EC0B36-D071-422C-81A6-4BE4E2235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D6E0A82E-E1A5-4BA0-9F12-573716818D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A485E2C2-3A9B-4C03-BA31-E1849705B4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52E723B2-1F16-48E7-B23E-99BA30F81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2019. 10. 31.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17BB01DB-B8BA-4BD7-8A0D-CFB8AC494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2B6D9355-F69E-4F9B-991B-0DA396A5D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2368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A9D14AC7-229E-4912-868E-E57422BD4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CF8C4E9-0A28-4350-AE6E-B4458D833D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ACDD8A6-8276-4485-9B77-4B7377250A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BB015-9CA2-424C-8DE5-53A94566E027}" type="datetimeFigureOut">
              <a:rPr lang="hu-HU" smtClean="0"/>
              <a:t>2019. 10. 31.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6EF4984-7E97-49D7-8473-294364BAB1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380BE58-BF49-4953-9C48-DB3E623FCB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449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hyperlink" Target="http://cerere2020.eu/" TargetMode="Externa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E21448C-224E-4C15-8C52-A7E2D8DE57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2856" y="527282"/>
            <a:ext cx="5689601" cy="1199923"/>
          </a:xfrm>
        </p:spPr>
        <p:txBody>
          <a:bodyPr>
            <a:normAutofit fontScale="90000"/>
          </a:bodyPr>
          <a:lstStyle/>
          <a:p>
            <a:pPr algn="l"/>
            <a:r>
              <a:rPr lang="hu-H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CERERE projekt </a:t>
            </a:r>
            <a:r>
              <a:rPr lang="hu-HU" sz="4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bemutatása</a:t>
            </a:r>
            <a:endParaRPr lang="hu-HU" sz="4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FA288B8D-A4D8-4A72-8E1D-1E4673E596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2856" y="2102762"/>
            <a:ext cx="5803902" cy="1453238"/>
          </a:xfrm>
        </p:spPr>
        <p:txBody>
          <a:bodyPr>
            <a:normAutofit lnSpcReduction="10000"/>
          </a:bodyPr>
          <a:lstStyle/>
          <a:p>
            <a:pPr algn="l"/>
            <a:r>
              <a:rPr lang="hu-HU" sz="2800" dirty="0" smtClean="0">
                <a:solidFill>
                  <a:schemeClr val="bg1"/>
                </a:solidFill>
              </a:rPr>
              <a:t>Dr. </a:t>
            </a:r>
            <a:r>
              <a:rPr lang="hu-HU" sz="2800" dirty="0" err="1" smtClean="0">
                <a:solidFill>
                  <a:schemeClr val="bg1"/>
                </a:solidFill>
              </a:rPr>
              <a:t>Polereczki</a:t>
            </a:r>
            <a:r>
              <a:rPr lang="hu-HU" sz="2800" dirty="0" smtClean="0">
                <a:solidFill>
                  <a:schemeClr val="bg1"/>
                </a:solidFill>
              </a:rPr>
              <a:t> Zsolt</a:t>
            </a:r>
          </a:p>
          <a:p>
            <a:pPr algn="l"/>
            <a:r>
              <a:rPr lang="hu-HU" sz="2800" dirty="0" smtClean="0">
                <a:solidFill>
                  <a:schemeClr val="bg1"/>
                </a:solidFill>
              </a:rPr>
              <a:t>Debreceni Egyetem GTK</a:t>
            </a:r>
          </a:p>
          <a:p>
            <a:pPr algn="l"/>
            <a:r>
              <a:rPr lang="hu-HU" sz="2800" dirty="0" smtClean="0">
                <a:solidFill>
                  <a:schemeClr val="bg1"/>
                </a:solidFill>
              </a:rPr>
              <a:t>Marketing és Kereskedelem Intézet</a:t>
            </a:r>
            <a:endParaRPr lang="hu-HU" sz="2800" dirty="0">
              <a:solidFill>
                <a:schemeClr val="bg1"/>
              </a:solidFill>
            </a:endParaRPr>
          </a:p>
        </p:txBody>
      </p:sp>
      <p:sp>
        <p:nvSpPr>
          <p:cNvPr id="4" name="Alcím 2">
            <a:extLst>
              <a:ext uri="{FF2B5EF4-FFF2-40B4-BE49-F238E27FC236}">
                <a16:creationId xmlns:a16="http://schemas.microsoft.com/office/drawing/2014/main" id="{FA288B8D-A4D8-4A72-8E1D-1E4673E596E8}"/>
              </a:ext>
            </a:extLst>
          </p:cNvPr>
          <p:cNvSpPr txBox="1">
            <a:spLocks/>
          </p:cNvSpPr>
          <p:nvPr/>
        </p:nvSpPr>
        <p:spPr>
          <a:xfrm>
            <a:off x="362856" y="4305299"/>
            <a:ext cx="5803902" cy="107949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1800" dirty="0" smtClean="0">
                <a:solidFill>
                  <a:schemeClr val="bg1"/>
                </a:solidFill>
              </a:rPr>
              <a:t>CERERE </a:t>
            </a:r>
            <a:r>
              <a:rPr lang="hu-HU" sz="1800" dirty="0" err="1" smtClean="0">
                <a:solidFill>
                  <a:schemeClr val="bg1"/>
                </a:solidFill>
              </a:rPr>
              <a:t>clas</a:t>
            </a:r>
            <a:r>
              <a:rPr lang="hu-HU" sz="1800" dirty="0" smtClean="0">
                <a:solidFill>
                  <a:schemeClr val="bg1"/>
                </a:solidFill>
              </a:rPr>
              <a:t> </a:t>
            </a:r>
            <a:r>
              <a:rPr lang="hu-HU" sz="1800" dirty="0" err="1" smtClean="0">
                <a:solidFill>
                  <a:schemeClr val="bg1"/>
                </a:solidFill>
              </a:rPr>
              <a:t>vertes</a:t>
            </a:r>
            <a:r>
              <a:rPr lang="hu-HU" sz="1800" dirty="0" smtClean="0">
                <a:solidFill>
                  <a:schemeClr val="bg1"/>
                </a:solidFill>
              </a:rPr>
              <a:t> - </a:t>
            </a:r>
            <a:r>
              <a:rPr lang="hu-HU" sz="1800" dirty="0" err="1" smtClean="0">
                <a:solidFill>
                  <a:schemeClr val="bg1"/>
                </a:solidFill>
              </a:rPr>
              <a:t>closing</a:t>
            </a:r>
            <a:r>
              <a:rPr lang="hu-HU" sz="1800" dirty="0" smtClean="0">
                <a:solidFill>
                  <a:schemeClr val="bg1"/>
                </a:solidFill>
              </a:rPr>
              <a:t> </a:t>
            </a:r>
            <a:endParaRPr lang="hu-HU" sz="1800" dirty="0" smtClean="0">
              <a:solidFill>
                <a:schemeClr val="bg1"/>
              </a:solidFill>
            </a:endParaRPr>
          </a:p>
          <a:p>
            <a:pPr algn="l"/>
            <a:r>
              <a:rPr lang="hu-HU" sz="1800" dirty="0" smtClean="0">
                <a:solidFill>
                  <a:schemeClr val="bg1"/>
                </a:solidFill>
              </a:rPr>
              <a:t>2019. 10. 31.</a:t>
            </a:r>
            <a:endParaRPr lang="hu-HU" sz="1800" dirty="0" smtClean="0">
              <a:solidFill>
                <a:schemeClr val="bg1"/>
              </a:solidFill>
            </a:endParaRPr>
          </a:p>
          <a:p>
            <a:pPr algn="l"/>
            <a:r>
              <a:rPr lang="hu-HU" sz="1800" dirty="0" smtClean="0">
                <a:solidFill>
                  <a:schemeClr val="bg1"/>
                </a:solidFill>
              </a:rPr>
              <a:t>Debreceni Egyetem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0" y="3568694"/>
            <a:ext cx="31750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181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3683000"/>
            <a:ext cx="3175000" cy="317500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AD18A23B-4C6B-4063-9B3F-02F74DDEE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CEreal</a:t>
            </a:r>
            <a:r>
              <a:rPr lang="en-US" dirty="0"/>
              <a:t> </a:t>
            </a:r>
            <a:r>
              <a:rPr lang="en-US" dirty="0" err="1"/>
              <a:t>REnaissance</a:t>
            </a:r>
            <a:r>
              <a:rPr lang="en-US" dirty="0"/>
              <a:t> in Rural Europe: </a:t>
            </a:r>
            <a:r>
              <a:rPr lang="en-US" sz="3100" dirty="0"/>
              <a:t>embedding diversity in organic and </a:t>
            </a:r>
            <a:r>
              <a:rPr lang="en-US" sz="3100" dirty="0" smtClean="0"/>
              <a:t>low-input</a:t>
            </a:r>
            <a:r>
              <a:rPr lang="hu-HU" sz="3100" dirty="0" smtClean="0"/>
              <a:t> </a:t>
            </a:r>
            <a:r>
              <a:rPr lang="hu-HU" sz="3100" dirty="0" err="1" smtClean="0"/>
              <a:t>food</a:t>
            </a:r>
            <a:r>
              <a:rPr lang="hu-HU" sz="3100" dirty="0" smtClean="0"/>
              <a:t> </a:t>
            </a:r>
            <a:r>
              <a:rPr lang="hu-HU" sz="3100" dirty="0" err="1"/>
              <a:t>systems</a:t>
            </a:r>
            <a:endParaRPr lang="hu-HU" sz="31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49B2A2D-2F93-41FE-8846-6848BF15D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18832"/>
          </a:xfrm>
        </p:spPr>
        <p:txBody>
          <a:bodyPr>
            <a:normAutofit fontScale="85000" lnSpcReduction="10000"/>
          </a:bodyPr>
          <a:lstStyle/>
          <a:p>
            <a:r>
              <a:rPr lang="hu-HU" dirty="0"/>
              <a:t>A projekt legfontosabb célja csökkenteni a különbséget a gabonanövények élelmiszer-ellátási láncával kapcsolatos kutatói és innovációs gyakorlatok között. Kiemelt cél az organikus és hagyományos gabonafajták feltérképezése és a termőföldtől az asztalig koncepció lépéseinek leghatékonyabb támogatása.</a:t>
            </a:r>
          </a:p>
          <a:p>
            <a:pPr lvl="1" fontAlgn="base"/>
            <a:r>
              <a:rPr lang="hu-HU" u="sng" dirty="0"/>
              <a:t>Innovatív gyakorlatok és kutatási eredmények szintézisének </a:t>
            </a:r>
            <a:r>
              <a:rPr lang="hu-HU" dirty="0"/>
              <a:t>kidolgozása, amelyek az </a:t>
            </a:r>
            <a:r>
              <a:rPr lang="hu-HU" dirty="0" err="1"/>
              <a:t>agrár-biodiverzitáson</a:t>
            </a:r>
            <a:r>
              <a:rPr lang="hu-HU" dirty="0"/>
              <a:t> alapuló ökológiai és hagyományos (alacsony ráfordítást igénylő) gabonanövényekkel kapcsolatos élelmiszer-rendszerek felépítésére szolgálnak.</a:t>
            </a:r>
          </a:p>
          <a:p>
            <a:pPr lvl="1" fontAlgn="base"/>
            <a:r>
              <a:rPr lang="hu-HU" dirty="0"/>
              <a:t>A meglévő és bevált </a:t>
            </a:r>
            <a:r>
              <a:rPr lang="hu-HU" u="sng" dirty="0"/>
              <a:t>jó gyakorlatok rendszerezése </a:t>
            </a:r>
            <a:r>
              <a:rPr lang="hu-HU" dirty="0"/>
              <a:t>és a gyakorlatok közötti átmenetek, együttműködések keresése. A gyakorlatok felépítésének több szereplős szimulálása.</a:t>
            </a:r>
          </a:p>
          <a:p>
            <a:pPr lvl="1" fontAlgn="base"/>
            <a:r>
              <a:rPr lang="hu-HU" u="sng" dirty="0"/>
              <a:t>Új operatív csoportok kialakítása </a:t>
            </a:r>
            <a:r>
              <a:rPr lang="hu-HU" dirty="0"/>
              <a:t>az Európai Közösség </a:t>
            </a:r>
            <a:r>
              <a:rPr lang="hu-HU" dirty="0" err="1"/>
              <a:t>EIP-Agri</a:t>
            </a:r>
            <a:r>
              <a:rPr lang="hu-HU" dirty="0"/>
              <a:t> szervezetén belül (</a:t>
            </a:r>
            <a:r>
              <a:rPr lang="hu-HU" dirty="0" err="1"/>
              <a:t>Agriculture</a:t>
            </a:r>
            <a:r>
              <a:rPr lang="hu-HU" dirty="0"/>
              <a:t> &amp; </a:t>
            </a:r>
            <a:r>
              <a:rPr lang="hu-HU" dirty="0" err="1"/>
              <a:t>Innovation</a:t>
            </a:r>
            <a:r>
              <a:rPr lang="hu-HU" dirty="0"/>
              <a:t>) az </a:t>
            </a:r>
            <a:r>
              <a:rPr lang="hu-HU" dirty="0" err="1"/>
              <a:t>agrár-biodiverzitáson</a:t>
            </a:r>
            <a:r>
              <a:rPr lang="hu-HU" dirty="0"/>
              <a:t> alapuló innovációk terjedésének elősegítése érdekében.</a:t>
            </a:r>
          </a:p>
          <a:p>
            <a:pPr lvl="1" fontAlgn="base"/>
            <a:r>
              <a:rPr lang="hu-HU" dirty="0"/>
              <a:t>A projekt általi </a:t>
            </a:r>
            <a:r>
              <a:rPr lang="hu-HU" u="sng" dirty="0"/>
              <a:t>eredmények terjesztése </a:t>
            </a:r>
            <a:r>
              <a:rPr lang="hu-HU" dirty="0"/>
              <a:t>a külvilág felé.</a:t>
            </a:r>
          </a:p>
        </p:txBody>
      </p:sp>
    </p:spTree>
    <p:extLst>
      <p:ext uri="{BB962C8B-B14F-4D97-AF65-F5344CB8AC3E}">
        <p14:creationId xmlns:p14="http://schemas.microsoft.com/office/powerpoint/2010/main" val="1959749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D18A23B-4C6B-4063-9B3F-02F74DDEE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konzorcium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49B2A2D-2F93-41FE-8846-6848BF15D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18832"/>
          </a:xfrm>
        </p:spPr>
        <p:txBody>
          <a:bodyPr>
            <a:normAutofit fontScale="85000" lnSpcReduction="20000"/>
          </a:bodyPr>
          <a:lstStyle/>
          <a:p>
            <a:r>
              <a:rPr lang="hu-HU" dirty="0" smtClean="0"/>
              <a:t>3 típusú szervezet</a:t>
            </a:r>
          </a:p>
          <a:p>
            <a:pPr lvl="1"/>
            <a:r>
              <a:rPr lang="hu-HU" dirty="0" smtClean="0"/>
              <a:t>Egyetemek:</a:t>
            </a:r>
          </a:p>
          <a:p>
            <a:pPr lvl="2"/>
            <a:r>
              <a:rPr lang="en-US" b="1" dirty="0"/>
              <a:t>The University of Reading, UK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The University of Florence, Italy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The University of Helsinki, UHE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The University of </a:t>
            </a:r>
            <a:r>
              <a:rPr lang="en-US" b="1" dirty="0" smtClean="0"/>
              <a:t>Debrecen, DEBRECEN</a:t>
            </a:r>
            <a:endParaRPr lang="hu-HU" dirty="0"/>
          </a:p>
          <a:p>
            <a:pPr lvl="3" fontAlgn="base"/>
            <a:r>
              <a:rPr lang="hu-HU" dirty="0"/>
              <a:t>Gazdaságtudományi Kar: Marketing és Kereskedelem Intézet</a:t>
            </a:r>
          </a:p>
          <a:p>
            <a:pPr lvl="4" fontAlgn="base"/>
            <a:r>
              <a:rPr lang="hu-HU" dirty="0" smtClean="0"/>
              <a:t>Prof. Dr. </a:t>
            </a:r>
            <a:r>
              <a:rPr lang="hu-HU" dirty="0" err="1" smtClean="0"/>
              <a:t>Bai</a:t>
            </a:r>
            <a:r>
              <a:rPr lang="hu-HU" dirty="0" smtClean="0"/>
              <a:t> Attila</a:t>
            </a:r>
          </a:p>
          <a:p>
            <a:pPr lvl="4" fontAlgn="base"/>
            <a:r>
              <a:rPr lang="hu-HU" dirty="0" smtClean="0"/>
              <a:t>Dr</a:t>
            </a:r>
            <a:r>
              <a:rPr lang="hu-HU" dirty="0"/>
              <a:t>. </a:t>
            </a:r>
            <a:r>
              <a:rPr lang="hu-HU" dirty="0" err="1"/>
              <a:t>Polereczki</a:t>
            </a:r>
            <a:r>
              <a:rPr lang="hu-HU" dirty="0"/>
              <a:t> </a:t>
            </a:r>
            <a:r>
              <a:rPr lang="hu-HU" dirty="0" smtClean="0"/>
              <a:t>Zsolt</a:t>
            </a:r>
            <a:endParaRPr lang="hu-HU" dirty="0"/>
          </a:p>
          <a:p>
            <a:pPr lvl="4" fontAlgn="base"/>
            <a:r>
              <a:rPr lang="hu-HU" dirty="0"/>
              <a:t>Dr. Kiss Marietta </a:t>
            </a:r>
          </a:p>
          <a:p>
            <a:pPr lvl="4" fontAlgn="base"/>
            <a:r>
              <a:rPr lang="hu-HU" dirty="0"/>
              <a:t>Dr. Fehér </a:t>
            </a:r>
            <a:r>
              <a:rPr lang="hu-HU" dirty="0" smtClean="0"/>
              <a:t>András</a:t>
            </a:r>
            <a:endParaRPr lang="hu-HU" dirty="0"/>
          </a:p>
          <a:p>
            <a:pPr lvl="3" fontAlgn="base"/>
            <a:r>
              <a:rPr lang="hu-HU" dirty="0"/>
              <a:t>Mezőgazdaság-, </a:t>
            </a:r>
            <a:r>
              <a:rPr lang="hu-HU" dirty="0" err="1"/>
              <a:t>Élelmiszertudományi</a:t>
            </a:r>
            <a:r>
              <a:rPr lang="hu-HU" dirty="0"/>
              <a:t> és Környezetgazdálkodási Kar: Földhasznosítási, Műszaki és Területfejlesztési Intézet</a:t>
            </a:r>
          </a:p>
          <a:p>
            <a:pPr lvl="4" fontAlgn="base"/>
            <a:r>
              <a:rPr lang="hu-HU" dirty="0"/>
              <a:t>Prof. Dr. Nagy János </a:t>
            </a:r>
          </a:p>
          <a:p>
            <a:pPr lvl="4" fontAlgn="base"/>
            <a:r>
              <a:rPr lang="hu-HU" dirty="0"/>
              <a:t>Dr. Harsányi Endre </a:t>
            </a:r>
          </a:p>
          <a:p>
            <a:pPr lvl="4" fontAlgn="base"/>
            <a:r>
              <a:rPr lang="hu-HU" dirty="0"/>
              <a:t>Vasvári </a:t>
            </a:r>
            <a:r>
              <a:rPr lang="hu-HU" dirty="0" smtClean="0"/>
              <a:t>Gyula </a:t>
            </a:r>
            <a:endParaRPr lang="hu-HU" dirty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3683000"/>
            <a:ext cx="31750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243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3683000"/>
            <a:ext cx="3175000" cy="317500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AD18A23B-4C6B-4063-9B3F-02F74DDEE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konzorcium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49B2A2D-2F93-41FE-8846-6848BF15D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18832"/>
          </a:xfrm>
        </p:spPr>
        <p:txBody>
          <a:bodyPr>
            <a:normAutofit fontScale="85000" lnSpcReduction="10000"/>
          </a:bodyPr>
          <a:lstStyle/>
          <a:p>
            <a:r>
              <a:rPr lang="hu-HU" dirty="0" smtClean="0"/>
              <a:t>Vidékhálózatok</a:t>
            </a:r>
          </a:p>
          <a:p>
            <a:pPr lvl="1"/>
            <a:r>
              <a:rPr lang="hu-HU" b="1" dirty="0" err="1" smtClean="0"/>
              <a:t>Rete</a:t>
            </a:r>
            <a:r>
              <a:rPr lang="hu-HU" b="1" dirty="0" smtClean="0"/>
              <a:t> </a:t>
            </a:r>
            <a:r>
              <a:rPr lang="hu-HU" b="1" dirty="0" err="1"/>
              <a:t>Semi</a:t>
            </a:r>
            <a:r>
              <a:rPr lang="hu-HU" b="1" dirty="0"/>
              <a:t> </a:t>
            </a:r>
            <a:r>
              <a:rPr lang="hu-HU" b="1" dirty="0" err="1"/>
              <a:t>Rurali</a:t>
            </a:r>
            <a:endParaRPr lang="hu-HU" b="1" dirty="0"/>
          </a:p>
          <a:p>
            <a:pPr lvl="2"/>
            <a:r>
              <a:rPr lang="en-US" dirty="0"/>
              <a:t>RSR is the Italian </a:t>
            </a:r>
            <a:r>
              <a:rPr lang="en-US" u="sng" dirty="0"/>
              <a:t>farmers’ seeds network</a:t>
            </a:r>
            <a:r>
              <a:rPr lang="en-US" dirty="0"/>
              <a:t>. Established in 2007, today it consists of 34 members. RSR support farmers, both at technical and institutional levels, in the creation and dissemination of self-reliant and sustainable organic farming systems, through a central focus on diversity of seeds</a:t>
            </a:r>
            <a:r>
              <a:rPr lang="en-US" dirty="0" smtClean="0"/>
              <a:t>.</a:t>
            </a:r>
            <a:endParaRPr lang="hu-HU" dirty="0" smtClean="0"/>
          </a:p>
          <a:p>
            <a:pPr lvl="1"/>
            <a:r>
              <a:rPr lang="hu-HU" b="1" dirty="0" err="1"/>
              <a:t>Réseau</a:t>
            </a:r>
            <a:r>
              <a:rPr lang="hu-HU" b="1" dirty="0"/>
              <a:t> </a:t>
            </a:r>
            <a:r>
              <a:rPr lang="hu-HU" b="1" dirty="0" err="1"/>
              <a:t>Semences</a:t>
            </a:r>
            <a:r>
              <a:rPr lang="hu-HU" b="1" dirty="0"/>
              <a:t> </a:t>
            </a:r>
            <a:r>
              <a:rPr lang="hu-HU" b="1" dirty="0" err="1"/>
              <a:t>Paysannes</a:t>
            </a:r>
            <a:endParaRPr lang="hu-HU" b="1" dirty="0"/>
          </a:p>
          <a:p>
            <a:pPr lvl="2"/>
            <a:r>
              <a:rPr lang="en-US" dirty="0"/>
              <a:t>French RSP, founded in 2003, is a </a:t>
            </a:r>
            <a:r>
              <a:rPr lang="en-US" u="sng" dirty="0"/>
              <a:t>network of more than 70 organizations. RSP supports and connects local initiatives</a:t>
            </a:r>
            <a:r>
              <a:rPr lang="en-US" dirty="0"/>
              <a:t> fostering collective management practices and works towards the scientific and legal recognition of small farmers’ contribution to agrobiodiversity conservation and sustainable use</a:t>
            </a:r>
            <a:r>
              <a:rPr lang="en-US" dirty="0" smtClean="0"/>
              <a:t>.</a:t>
            </a:r>
            <a:endParaRPr lang="hu-HU" dirty="0" smtClean="0"/>
          </a:p>
          <a:p>
            <a:pPr lvl="1"/>
            <a:r>
              <a:rPr lang="hu-HU" b="1" dirty="0"/>
              <a:t>Red </a:t>
            </a:r>
            <a:r>
              <a:rPr lang="hu-HU" b="1" dirty="0" err="1"/>
              <a:t>Andaluza</a:t>
            </a:r>
            <a:r>
              <a:rPr lang="hu-HU" b="1" dirty="0"/>
              <a:t> de </a:t>
            </a:r>
            <a:r>
              <a:rPr lang="hu-HU" b="1" dirty="0" err="1"/>
              <a:t>Semillas</a:t>
            </a:r>
            <a:endParaRPr lang="hu-HU" b="1" dirty="0"/>
          </a:p>
          <a:p>
            <a:pPr lvl="2"/>
            <a:r>
              <a:rPr lang="en-US" dirty="0"/>
              <a:t>RAS is a decentralized Spanish organization founded over 10 years ago. It </a:t>
            </a:r>
            <a:r>
              <a:rPr lang="en-US" u="sng" dirty="0"/>
              <a:t>promotes use and conservation of agricultural biodiversity </a:t>
            </a:r>
            <a:r>
              <a:rPr lang="en-US" dirty="0"/>
              <a:t>at local, national and international scales. RAS involves farmers, agricultural organizations, technicians, consumers, rural development groups, university and research and other food system actors.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75568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3683000"/>
            <a:ext cx="3175000" cy="317500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AD18A23B-4C6B-4063-9B3F-02F74DDEE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konzorcium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49B2A2D-2F93-41FE-8846-6848BF15D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65675"/>
          </a:xfrm>
          <a:solidFill>
            <a:schemeClr val="bg1">
              <a:alpha val="5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hu-HU" dirty="0" smtClean="0"/>
              <a:t>Egyéb kutatóhelyek</a:t>
            </a:r>
          </a:p>
          <a:p>
            <a:pPr lvl="1"/>
            <a:r>
              <a:rPr lang="hu-HU" b="1" dirty="0" smtClean="0"/>
              <a:t>ORC</a:t>
            </a:r>
            <a:endParaRPr lang="hu-HU" b="1" dirty="0"/>
          </a:p>
          <a:p>
            <a:pPr lvl="2"/>
            <a:r>
              <a:rPr lang="en-US" dirty="0"/>
              <a:t>The Organic Research Centre (ORC) is the UK’s leading </a:t>
            </a:r>
            <a:r>
              <a:rPr lang="en-US" u="sng" dirty="0"/>
              <a:t>independent research </a:t>
            </a:r>
            <a:r>
              <a:rPr lang="en-US" u="sng" dirty="0" err="1"/>
              <a:t>centre</a:t>
            </a:r>
            <a:r>
              <a:rPr lang="en-US" u="sng" dirty="0"/>
              <a:t> for the development of organic/</a:t>
            </a:r>
            <a:r>
              <a:rPr lang="en-US" u="sng" dirty="0" err="1"/>
              <a:t>agroecological</a:t>
            </a:r>
            <a:r>
              <a:rPr lang="en-US" u="sng" dirty="0"/>
              <a:t> food production </a:t>
            </a:r>
            <a:r>
              <a:rPr lang="en-US" dirty="0"/>
              <a:t>and land management solutions to key global issues including climate change, soil and biodiversity conservation, and food security</a:t>
            </a:r>
            <a:r>
              <a:rPr lang="en-US" dirty="0" smtClean="0"/>
              <a:t>.</a:t>
            </a:r>
            <a:endParaRPr lang="hu-HU" dirty="0" smtClean="0"/>
          </a:p>
          <a:p>
            <a:pPr lvl="1"/>
            <a:r>
              <a:rPr lang="hu-HU" b="1" dirty="0"/>
              <a:t>SEGES</a:t>
            </a:r>
          </a:p>
          <a:p>
            <a:pPr lvl="2"/>
            <a:r>
              <a:rPr lang="en-US" dirty="0"/>
              <a:t>A Danish company focused on </a:t>
            </a:r>
            <a:r>
              <a:rPr lang="en-US" u="sng" dirty="0"/>
              <a:t>identifying the commercial potential in agriculture to provide Danish farmers </a:t>
            </a:r>
            <a:r>
              <a:rPr lang="en-US" dirty="0"/>
              <a:t>with the best tools for running their businesses more profitably and in a sustainable way. It covers all aspects of farm management from crop production to livestock, organic production, finance, legislation, IT, accounting, HR, training and conservation</a:t>
            </a:r>
            <a:r>
              <a:rPr lang="en-US" dirty="0" smtClean="0"/>
              <a:t>.</a:t>
            </a:r>
            <a:endParaRPr lang="hu-HU" dirty="0" smtClean="0"/>
          </a:p>
          <a:p>
            <a:pPr lvl="1"/>
            <a:r>
              <a:rPr lang="hu-HU" b="1" dirty="0"/>
              <a:t>TEAGASC</a:t>
            </a:r>
          </a:p>
          <a:p>
            <a:pPr lvl="2"/>
            <a:r>
              <a:rPr lang="en-US" dirty="0" err="1"/>
              <a:t>Teagasc</a:t>
            </a:r>
            <a:r>
              <a:rPr lang="en-US" dirty="0"/>
              <a:t> – the Agriculture and Food Development Authority – is the national Irish body </a:t>
            </a:r>
            <a:r>
              <a:rPr lang="en-US" u="sng" dirty="0"/>
              <a:t>providing integrated research, advisory and training services </a:t>
            </a:r>
            <a:r>
              <a:rPr lang="en-US" dirty="0"/>
              <a:t>to the agriculture and food industry and rural communities</a:t>
            </a:r>
            <a:r>
              <a:rPr lang="en-US" dirty="0" smtClean="0"/>
              <a:t>.</a:t>
            </a:r>
            <a:endParaRPr lang="hu-HU" dirty="0" smtClean="0"/>
          </a:p>
          <a:p>
            <a:pPr lvl="1"/>
            <a:r>
              <a:rPr lang="hu-HU" b="1" dirty="0"/>
              <a:t>INRA</a:t>
            </a:r>
          </a:p>
          <a:p>
            <a:pPr lvl="2"/>
            <a:r>
              <a:rPr lang="en-US" dirty="0"/>
              <a:t>The </a:t>
            </a:r>
            <a:r>
              <a:rPr lang="en-US" dirty="0" err="1"/>
              <a:t>Institut</a:t>
            </a:r>
            <a:r>
              <a:rPr lang="en-US" dirty="0"/>
              <a:t> National de la </a:t>
            </a:r>
            <a:r>
              <a:rPr lang="en-US" dirty="0" err="1"/>
              <a:t>Recherche</a:t>
            </a:r>
            <a:r>
              <a:rPr lang="en-US" dirty="0"/>
              <a:t> </a:t>
            </a:r>
            <a:r>
              <a:rPr lang="en-US" dirty="0" err="1"/>
              <a:t>Agronomique</a:t>
            </a:r>
            <a:r>
              <a:rPr lang="en-US" dirty="0"/>
              <a:t> (INRA) is Europe’s top </a:t>
            </a:r>
            <a:r>
              <a:rPr lang="en-US" u="sng" dirty="0"/>
              <a:t>agricultural research institute and the world’s number </a:t>
            </a:r>
            <a:r>
              <a:rPr lang="en-US" u="sng" dirty="0" smtClean="0"/>
              <a:t>two </a:t>
            </a:r>
            <a:r>
              <a:rPr lang="en-US" u="sng" dirty="0" err="1"/>
              <a:t>centre</a:t>
            </a:r>
            <a:r>
              <a:rPr lang="en-US" u="sng" dirty="0"/>
              <a:t> for the agricultural sciences</a:t>
            </a:r>
            <a:r>
              <a:rPr lang="en-US" dirty="0"/>
              <a:t>. Its scientists are working towards solutions for society’s major challenges</a:t>
            </a:r>
            <a:r>
              <a:rPr lang="en-US" dirty="0" smtClean="0"/>
              <a:t>.</a:t>
            </a:r>
            <a:endParaRPr lang="hu-HU" dirty="0" smtClean="0"/>
          </a:p>
          <a:p>
            <a:pPr lvl="1"/>
            <a:r>
              <a:rPr lang="hu-HU" b="1" dirty="0"/>
              <a:t>ITAB</a:t>
            </a:r>
          </a:p>
          <a:p>
            <a:pPr lvl="2"/>
            <a:r>
              <a:rPr lang="en-US" dirty="0"/>
              <a:t>The </a:t>
            </a:r>
            <a:r>
              <a:rPr lang="en-US" dirty="0" err="1"/>
              <a:t>Institut</a:t>
            </a:r>
            <a:r>
              <a:rPr lang="en-US" dirty="0"/>
              <a:t> Technique de </a:t>
            </a:r>
            <a:r>
              <a:rPr lang="en-US" dirty="0" err="1"/>
              <a:t>l’Agriculture</a:t>
            </a:r>
            <a:r>
              <a:rPr lang="en-US" dirty="0"/>
              <a:t> </a:t>
            </a:r>
            <a:r>
              <a:rPr lang="en-US" dirty="0" err="1"/>
              <a:t>Biologique</a:t>
            </a:r>
            <a:r>
              <a:rPr lang="en-US" dirty="0"/>
              <a:t> (ITAB) is a French association of public utility dedicated to the </a:t>
            </a:r>
            <a:r>
              <a:rPr lang="en-US" u="sng" dirty="0"/>
              <a:t>development of organic agriculture</a:t>
            </a:r>
            <a:r>
              <a:rPr lang="en-US" dirty="0"/>
              <a:t>, member of the ACTA. It is a national body for the coordination of research and experimentation in organic farming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9971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3683000"/>
            <a:ext cx="3175000" cy="317500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AD18A23B-4C6B-4063-9B3F-02F74DDEE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projekt főbb paraméterei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49B2A2D-2F93-41FE-8846-6848BF15D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18832"/>
          </a:xfrm>
        </p:spPr>
        <p:txBody>
          <a:bodyPr/>
          <a:lstStyle/>
          <a:p>
            <a:r>
              <a:rPr lang="hu-HU" b="1" dirty="0"/>
              <a:t>Projekt </a:t>
            </a:r>
            <a:r>
              <a:rPr lang="hu-HU" b="1" dirty="0" smtClean="0"/>
              <a:t>megvalósítási időszaka</a:t>
            </a:r>
            <a:r>
              <a:rPr lang="hu-HU" b="1" dirty="0"/>
              <a:t>:</a:t>
            </a:r>
            <a:r>
              <a:rPr lang="hu-HU" dirty="0"/>
              <a:t> 2016.11.01 - 2019.10.31</a:t>
            </a:r>
            <a:r>
              <a:rPr lang="hu-HU" dirty="0" smtClean="0"/>
              <a:t>.</a:t>
            </a:r>
          </a:p>
          <a:p>
            <a:r>
              <a:rPr lang="da-DK" b="1" dirty="0"/>
              <a:t>Projekt keret:</a:t>
            </a:r>
            <a:r>
              <a:rPr lang="da-DK" dirty="0"/>
              <a:t> EUR 1 997 </a:t>
            </a:r>
            <a:r>
              <a:rPr lang="da-DK" dirty="0" smtClean="0"/>
              <a:t>550</a:t>
            </a:r>
            <a:endParaRPr lang="hu-HU" dirty="0" smtClean="0"/>
          </a:p>
          <a:p>
            <a:r>
              <a:rPr lang="hu-HU" b="1" dirty="0"/>
              <a:t>A projekt koordinátora: </a:t>
            </a:r>
            <a:r>
              <a:rPr lang="hu-HU" dirty="0" smtClean="0"/>
              <a:t>Dr. Giuseppe </a:t>
            </a:r>
            <a:r>
              <a:rPr lang="hu-HU" dirty="0" err="1" smtClean="0"/>
              <a:t>Nocella</a:t>
            </a:r>
            <a:r>
              <a:rPr lang="hu-HU" dirty="0" smtClean="0"/>
              <a:t>, University of </a:t>
            </a:r>
            <a:r>
              <a:rPr lang="hu-HU" dirty="0" err="1" smtClean="0"/>
              <a:t>Reading</a:t>
            </a:r>
            <a:endParaRPr lang="hu-HU" dirty="0" smtClean="0"/>
          </a:p>
          <a:p>
            <a:r>
              <a:rPr lang="hu-HU" b="1" dirty="0"/>
              <a:t>Főbb tevékenységcsoportok: </a:t>
            </a:r>
          </a:p>
          <a:p>
            <a:pPr lvl="1"/>
            <a:r>
              <a:rPr lang="en-US" u="sng" dirty="0" err="1"/>
              <a:t>Synthesising</a:t>
            </a:r>
            <a:r>
              <a:rPr lang="en-US" u="sng" dirty="0"/>
              <a:t> best </a:t>
            </a:r>
            <a:r>
              <a:rPr lang="en-US" u="sng" dirty="0" smtClean="0"/>
              <a:t>practices </a:t>
            </a:r>
            <a:r>
              <a:rPr lang="en-US" u="sng" dirty="0"/>
              <a:t>and research results</a:t>
            </a:r>
          </a:p>
          <a:p>
            <a:pPr lvl="1"/>
            <a:r>
              <a:rPr lang="en-US" dirty="0" smtClean="0"/>
              <a:t>Sharing and spreading practical oriented knowledge in </a:t>
            </a:r>
            <a:r>
              <a:rPr lang="en-US" dirty="0"/>
              <a:t>Europe</a:t>
            </a:r>
          </a:p>
          <a:p>
            <a:pPr lvl="1"/>
            <a:r>
              <a:rPr lang="hu-HU" dirty="0" err="1"/>
              <a:t>Support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EIP </a:t>
            </a:r>
            <a:r>
              <a:rPr lang="hu-HU" dirty="0" err="1"/>
              <a:t>groups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895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3683000"/>
            <a:ext cx="3175000" cy="31750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500" y="1445208"/>
            <a:ext cx="7556500" cy="3865984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AD18A23B-4C6B-4063-9B3F-02F74DDEE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projekt elérhetőségei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49B2A2D-2F93-41FE-8846-6848BF15D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247775"/>
          </a:xfrm>
        </p:spPr>
        <p:txBody>
          <a:bodyPr/>
          <a:lstStyle/>
          <a:p>
            <a:r>
              <a:rPr lang="hu-HU" dirty="0">
                <a:hlinkClick r:id="rId5"/>
              </a:rPr>
              <a:t>http://</a:t>
            </a:r>
            <a:r>
              <a:rPr lang="hu-HU" dirty="0" smtClean="0">
                <a:hlinkClick r:id="rId5"/>
              </a:rPr>
              <a:t>cerere2020.eu</a:t>
            </a:r>
            <a:endParaRPr lang="hu-HU" dirty="0" smtClean="0"/>
          </a:p>
          <a:p>
            <a:r>
              <a:rPr lang="hu-HU" dirty="0"/>
              <a:t>https://www.facebook.com/cerere2020/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727908"/>
            <a:ext cx="6526413" cy="401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14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7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D18A23B-4C6B-4063-9B3F-02F74DDEE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450" y="841557"/>
            <a:ext cx="10515600" cy="2587443"/>
          </a:xfrm>
        </p:spPr>
        <p:txBody>
          <a:bodyPr>
            <a:normAutofit/>
          </a:bodyPr>
          <a:lstStyle/>
          <a:p>
            <a:pPr algn="ctr"/>
            <a:r>
              <a:rPr lang="hu-H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Köszönöm a figyelmet!</a:t>
            </a:r>
            <a:br>
              <a:rPr lang="hu-H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hu-H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hu-H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hu-H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hu-HU" sz="32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olereczki.zsolt</a:t>
            </a:r>
            <a:r>
              <a:rPr lang="hu-HU" sz="3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@</a:t>
            </a:r>
            <a:r>
              <a:rPr lang="hu-HU" sz="32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econ.unideb.hu</a:t>
            </a:r>
            <a:endParaRPr lang="hu-HU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3683000"/>
            <a:ext cx="31750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04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552</Words>
  <Application>Microsoft Office PowerPoint</Application>
  <PresentationFormat>Szélesvásznú</PresentationFormat>
  <Paragraphs>58</Paragraphs>
  <Slides>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Verdana</vt:lpstr>
      <vt:lpstr>Office-téma</vt:lpstr>
      <vt:lpstr>A CERERE projekt bemutatása</vt:lpstr>
      <vt:lpstr>CEreal REnaissance in Rural Europe: embedding diversity in organic and low-input food systems</vt:lpstr>
      <vt:lpstr>A konzorcium</vt:lpstr>
      <vt:lpstr>A konzorcium</vt:lpstr>
      <vt:lpstr>A konzorcium</vt:lpstr>
      <vt:lpstr>A projekt főbb paraméterei</vt:lpstr>
      <vt:lpstr>A projekt elérhetőségei</vt:lpstr>
      <vt:lpstr>Köszönöm a figyelmet!  polereczki.zsolt@econ.unideb.hu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Előadás címe</dc:title>
  <dc:creator>Atte</dc:creator>
  <cp:lastModifiedBy>user</cp:lastModifiedBy>
  <cp:revision>13</cp:revision>
  <dcterms:created xsi:type="dcterms:W3CDTF">2017-11-07T12:57:53Z</dcterms:created>
  <dcterms:modified xsi:type="dcterms:W3CDTF">2019-10-31T06:47:59Z</dcterms:modified>
</cp:coreProperties>
</file>